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Nuni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fntdata"/><Relationship Id="rId30" Type="http://schemas.openxmlformats.org/officeDocument/2006/relationships/font" Target="fonts/Nunito-regular.fntdata"/><Relationship Id="rId11" Type="http://schemas.openxmlformats.org/officeDocument/2006/relationships/slide" Target="slides/slide6.xml"/><Relationship Id="rId33" Type="http://schemas.openxmlformats.org/officeDocument/2006/relationships/font" Target="fonts/Nunito-boldItalic.fntdata"/><Relationship Id="rId10" Type="http://schemas.openxmlformats.org/officeDocument/2006/relationships/slide" Target="slides/slide5.xml"/><Relationship Id="rId32" Type="http://schemas.openxmlformats.org/officeDocument/2006/relationships/font" Target="fonts/Nuni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Hola, para los que aún no me conocéis, soy Cere Venteo, y hoy me toca enseñaros el Static Code Analysis (SCA).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553ce9bed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53ce9bed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553ce9bed3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553ce9bed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553ce9bed3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553ce9bed3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553ce9bed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553ce9bed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55471ada1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55471ada1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5482cd23d8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5482cd23d8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553ce9bed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553ce9bed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553ce9bed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553ce9bed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553ce9bed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553ce9bed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55471ada1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55471ada1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482cd23d8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482cd23d8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s"/>
              <a:t>Durante la presentación haré una breve explicación de que es y en qué consiste el análisis de código estático, </a:t>
            </a:r>
            <a:r>
              <a:rPr lang="es"/>
              <a:t>y os enseñaré a instalar y usar tres herramientas muy útiles para los programadores, el cppcheck, el VisualCodeGrepper y el SonarLint. Las tres son herramientas offline. Hay una herramienta online que es Coverity, me gustaría enseñaros más sobre Coverity, pero no consigo hacer que me funcione.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553ce9bed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553ce9bed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553ce9bed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553ce9bed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553ce9bed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553ce9bed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5482cd23d8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5482cd23d8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Conclusiones, ninguno de estos programas muestra absolutamente todos los errores, pero pueden servir de gran ayuda para ahorrar mucho tiempo buscando errores por tu cuenta.</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5482cd23d8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5482cd23d8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Para cualquier duda sobre el SCA y la funcionalidad de estos programas, aquí me tenéis a vuestra disposición. Muchas gracias por atender y ánimo con el proyecto.</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5482cd23d8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5482cd23d8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Que es el análisis de código estático? Es un método de depuración que examina el código fuente fuera del tiempo de ejecución, a diferencia del análisis de código dinámico que si se realiza en tiempo de ejecución. Hasta ahora lo que hacíamos era depurar ejecutando el programa y cuando por algún sitio petaba pues nos poniamos como locos a buscar perdiendo un montón de tiempo buscando el error. Y si no petaba pues nos quedabamos tranquilos pensando que iba bien, pero podía ser que no hubiésemos apretado los inputs concretos para que fallara, y que realmente el código si tuviese errores. El SCA busca por todas las ramas posibles, es decir, cada vez que ve un if, else, o un switch case abre ramas para cada camino posible, abarcando así todas las posibles opciones de inputs que nosotros manualmente, dependiendo del tamaño del proyecto, no seriamos capaces de abarcar.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5482cd23d8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5482cd23d8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Visual Studio, al igual que la mayoría de Entornos de Desarrollo, muestran avisos de errores de escritura o errores de tipos de variables, pero se queda en la superficie y hasta que no probamos el código no nos damos cuenta de la cantidad de errores que podemos tener. El SCA se usa al principio del desarrollo durante las etapas de creación. Y sus principales usos son :</a:t>
            </a:r>
            <a:endParaRPr/>
          </a:p>
          <a:p>
            <a:pPr indent="-304800" lvl="0" marL="457200" rtl="0" algn="l">
              <a:spcBef>
                <a:spcPts val="0"/>
              </a:spcBef>
              <a:spcAft>
                <a:spcPts val="0"/>
              </a:spcAft>
              <a:buClr>
                <a:srgbClr val="24292E"/>
              </a:buClr>
              <a:buSzPts val="1200"/>
              <a:buChar char="-"/>
            </a:pPr>
            <a:r>
              <a:rPr lang="es" sz="1200">
                <a:solidFill>
                  <a:srgbClr val="24292E"/>
                </a:solidFill>
              </a:rPr>
              <a:t>Identificar errores en el código. - Calcular las métricas de rendimiento. Memory Leaks - Asegurar la seguridad del código contra intentos de hackeo. - Analizar estructuras y dependencias. - Proporcionar descripciones de error precisas y significativas.</a:t>
            </a:r>
            <a:endParaRPr sz="1200">
              <a:solidFill>
                <a:srgbClr val="24292E"/>
              </a:solidFill>
            </a:endParaRPr>
          </a:p>
          <a:p>
            <a:pPr indent="0" lvl="0" marL="457200" rtl="0" algn="l">
              <a:spcBef>
                <a:spcPts val="0"/>
              </a:spcBef>
              <a:spcAft>
                <a:spcPts val="0"/>
              </a:spcAft>
              <a:buNone/>
            </a:pPr>
            <a:r>
              <a:t/>
            </a:r>
            <a:endParaRPr sz="1200">
              <a:solidFill>
                <a:srgbClr val="24292E"/>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5482cd23d8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5482cd23d8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TODO 1, mirar el código, es sencillo, solo hay un main y una clase, e intentar de encontrar todos los errores de forma básica, sin usar ninguna herramienta de análisis de código.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55471ada1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55471ada1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5482cd23d8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5482cd23d8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5482cd23d8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5482cd23d8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553ce9bed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553ce9bed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mailto:cere148@gmail.com" TargetMode="Externa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t>Static Code Analysis</a:t>
            </a:r>
            <a:endParaRPr b="1"/>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By Cere Venteo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84" name="Shape 184"/>
        <p:cNvGrpSpPr/>
        <p:nvPr/>
      </p:nvGrpSpPr>
      <p:grpSpPr>
        <a:xfrm>
          <a:off x="0" y="0"/>
          <a:ext cx="0" cy="0"/>
          <a:chOff x="0" y="0"/>
          <a:chExt cx="0" cy="0"/>
        </a:xfrm>
      </p:grpSpPr>
      <p:pic>
        <p:nvPicPr>
          <p:cNvPr id="185" name="Google Shape;185;p22"/>
          <p:cNvPicPr preferRelativeResize="0"/>
          <p:nvPr/>
        </p:nvPicPr>
        <p:blipFill>
          <a:blip r:embed="rId3">
            <a:alphaModFix/>
          </a:blip>
          <a:stretch>
            <a:fillRect/>
          </a:stretch>
        </p:blipFill>
        <p:spPr>
          <a:xfrm>
            <a:off x="1159925" y="152400"/>
            <a:ext cx="6824144" cy="4838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89" name="Shape 189"/>
        <p:cNvGrpSpPr/>
        <p:nvPr/>
      </p:nvGrpSpPr>
      <p:grpSpPr>
        <a:xfrm>
          <a:off x="0" y="0"/>
          <a:ext cx="0" cy="0"/>
          <a:chOff x="0" y="0"/>
          <a:chExt cx="0" cy="0"/>
        </a:xfrm>
      </p:grpSpPr>
      <p:pic>
        <p:nvPicPr>
          <p:cNvPr id="190" name="Google Shape;190;p23"/>
          <p:cNvPicPr preferRelativeResize="0"/>
          <p:nvPr/>
        </p:nvPicPr>
        <p:blipFill>
          <a:blip r:embed="rId3">
            <a:alphaModFix/>
          </a:blip>
          <a:stretch>
            <a:fillRect/>
          </a:stretch>
        </p:blipFill>
        <p:spPr>
          <a:xfrm>
            <a:off x="1159925" y="152400"/>
            <a:ext cx="6824144" cy="4838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94" name="Shape 194"/>
        <p:cNvGrpSpPr/>
        <p:nvPr/>
      </p:nvGrpSpPr>
      <p:grpSpPr>
        <a:xfrm>
          <a:off x="0" y="0"/>
          <a:ext cx="0" cy="0"/>
          <a:chOff x="0" y="0"/>
          <a:chExt cx="0" cy="0"/>
        </a:xfrm>
      </p:grpSpPr>
      <p:pic>
        <p:nvPicPr>
          <p:cNvPr id="195" name="Google Shape;195;p24"/>
          <p:cNvPicPr preferRelativeResize="0"/>
          <p:nvPr/>
        </p:nvPicPr>
        <p:blipFill>
          <a:blip r:embed="rId3">
            <a:alphaModFix/>
          </a:blip>
          <a:stretch>
            <a:fillRect/>
          </a:stretch>
        </p:blipFill>
        <p:spPr>
          <a:xfrm>
            <a:off x="1159925" y="152400"/>
            <a:ext cx="6824144"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99" name="Shape 199"/>
        <p:cNvGrpSpPr/>
        <p:nvPr/>
      </p:nvGrpSpPr>
      <p:grpSpPr>
        <a:xfrm>
          <a:off x="0" y="0"/>
          <a:ext cx="0" cy="0"/>
          <a:chOff x="0" y="0"/>
          <a:chExt cx="0" cy="0"/>
        </a:xfrm>
      </p:grpSpPr>
      <p:pic>
        <p:nvPicPr>
          <p:cNvPr id="200" name="Google Shape;200;p25"/>
          <p:cNvPicPr preferRelativeResize="0"/>
          <p:nvPr/>
        </p:nvPicPr>
        <p:blipFill>
          <a:blip r:embed="rId3">
            <a:alphaModFix/>
          </a:blip>
          <a:stretch>
            <a:fillRect/>
          </a:stretch>
        </p:blipFill>
        <p:spPr>
          <a:xfrm>
            <a:off x="1159925" y="152400"/>
            <a:ext cx="6824144" cy="483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3.2 Visual Code Grepper</a:t>
            </a:r>
            <a:endParaRPr/>
          </a:p>
        </p:txBody>
      </p:sp>
      <p:sp>
        <p:nvSpPr>
          <p:cNvPr id="206" name="Google Shape;206;p2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 </a:t>
            </a:r>
            <a:endParaRPr/>
          </a:p>
        </p:txBody>
      </p:sp>
      <p:pic>
        <p:nvPicPr>
          <p:cNvPr id="207" name="Google Shape;207;p26"/>
          <p:cNvPicPr preferRelativeResize="0"/>
          <p:nvPr/>
        </p:nvPicPr>
        <p:blipFill>
          <a:blip r:embed="rId3">
            <a:alphaModFix/>
          </a:blip>
          <a:stretch>
            <a:fillRect/>
          </a:stretch>
        </p:blipFill>
        <p:spPr>
          <a:xfrm>
            <a:off x="1804875" y="1800200"/>
            <a:ext cx="5534259" cy="2988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11" name="Shape 211"/>
        <p:cNvGrpSpPr/>
        <p:nvPr/>
      </p:nvGrpSpPr>
      <p:grpSpPr>
        <a:xfrm>
          <a:off x="0" y="0"/>
          <a:ext cx="0" cy="0"/>
          <a:chOff x="0" y="0"/>
          <a:chExt cx="0" cy="0"/>
        </a:xfrm>
      </p:grpSpPr>
      <p:pic>
        <p:nvPicPr>
          <p:cNvPr id="212" name="Google Shape;212;p27"/>
          <p:cNvPicPr preferRelativeResize="0"/>
          <p:nvPr/>
        </p:nvPicPr>
        <p:blipFill>
          <a:blip r:embed="rId3">
            <a:alphaModFix/>
          </a:blip>
          <a:stretch>
            <a:fillRect/>
          </a:stretch>
        </p:blipFill>
        <p:spPr>
          <a:xfrm>
            <a:off x="661975" y="166688"/>
            <a:ext cx="7820025" cy="48101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16" name="Shape 216"/>
        <p:cNvGrpSpPr/>
        <p:nvPr/>
      </p:nvGrpSpPr>
      <p:grpSpPr>
        <a:xfrm>
          <a:off x="0" y="0"/>
          <a:ext cx="0" cy="0"/>
          <a:chOff x="0" y="0"/>
          <a:chExt cx="0" cy="0"/>
        </a:xfrm>
      </p:grpSpPr>
      <p:pic>
        <p:nvPicPr>
          <p:cNvPr id="217" name="Google Shape;217;p28"/>
          <p:cNvPicPr preferRelativeResize="0"/>
          <p:nvPr/>
        </p:nvPicPr>
        <p:blipFill>
          <a:blip r:embed="rId3">
            <a:alphaModFix/>
          </a:blip>
          <a:stretch>
            <a:fillRect/>
          </a:stretch>
        </p:blipFill>
        <p:spPr>
          <a:xfrm>
            <a:off x="676275" y="190500"/>
            <a:ext cx="7791450" cy="4762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21" name="Shape 221"/>
        <p:cNvGrpSpPr/>
        <p:nvPr/>
      </p:nvGrpSpPr>
      <p:grpSpPr>
        <a:xfrm>
          <a:off x="0" y="0"/>
          <a:ext cx="0" cy="0"/>
          <a:chOff x="0" y="0"/>
          <a:chExt cx="0" cy="0"/>
        </a:xfrm>
      </p:grpSpPr>
      <p:pic>
        <p:nvPicPr>
          <p:cNvPr id="222" name="Google Shape;222;p29"/>
          <p:cNvPicPr preferRelativeResize="0"/>
          <p:nvPr/>
        </p:nvPicPr>
        <p:blipFill>
          <a:blip r:embed="rId3">
            <a:alphaModFix/>
          </a:blip>
          <a:stretch>
            <a:fillRect/>
          </a:stretch>
        </p:blipFill>
        <p:spPr>
          <a:xfrm>
            <a:off x="683925" y="152400"/>
            <a:ext cx="7776143"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26" name="Shape 226"/>
        <p:cNvGrpSpPr/>
        <p:nvPr/>
      </p:nvGrpSpPr>
      <p:grpSpPr>
        <a:xfrm>
          <a:off x="0" y="0"/>
          <a:ext cx="0" cy="0"/>
          <a:chOff x="0" y="0"/>
          <a:chExt cx="0" cy="0"/>
        </a:xfrm>
      </p:grpSpPr>
      <p:pic>
        <p:nvPicPr>
          <p:cNvPr id="227" name="Google Shape;227;p30"/>
          <p:cNvPicPr preferRelativeResize="0"/>
          <p:nvPr/>
        </p:nvPicPr>
        <p:blipFill>
          <a:blip r:embed="rId3">
            <a:alphaModFix/>
          </a:blip>
          <a:stretch>
            <a:fillRect/>
          </a:stretch>
        </p:blipFill>
        <p:spPr>
          <a:xfrm>
            <a:off x="437200" y="152400"/>
            <a:ext cx="8269598" cy="4838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3.3 SonarLint</a:t>
            </a:r>
            <a:endParaRPr/>
          </a:p>
        </p:txBody>
      </p:sp>
      <p:sp>
        <p:nvSpPr>
          <p:cNvPr id="233" name="Google Shape;233;p31"/>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 </a:t>
            </a:r>
            <a:endParaRPr/>
          </a:p>
        </p:txBody>
      </p:sp>
      <p:pic>
        <p:nvPicPr>
          <p:cNvPr id="234" name="Google Shape;234;p31"/>
          <p:cNvPicPr preferRelativeResize="0"/>
          <p:nvPr/>
        </p:nvPicPr>
        <p:blipFill>
          <a:blip r:embed="rId3">
            <a:alphaModFix/>
          </a:blip>
          <a:stretch>
            <a:fillRect/>
          </a:stretch>
        </p:blipFill>
        <p:spPr>
          <a:xfrm>
            <a:off x="1011788" y="2179197"/>
            <a:ext cx="7120424" cy="2071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Index</a:t>
            </a:r>
            <a:endParaRPr/>
          </a:p>
        </p:txBody>
      </p:sp>
      <p:sp>
        <p:nvSpPr>
          <p:cNvPr id="135" name="Google Shape;135;p1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000000"/>
              </a:buClr>
              <a:buSzPts val="1400"/>
              <a:buAutoNum type="arabicPeriod"/>
            </a:pPr>
            <a:r>
              <a:rPr lang="es" sz="1400">
                <a:solidFill>
                  <a:srgbClr val="000000"/>
                </a:solidFill>
                <a:latin typeface="Nunito"/>
                <a:ea typeface="Nunito"/>
                <a:cs typeface="Nunito"/>
                <a:sym typeface="Nunito"/>
              </a:rPr>
              <a:t>What is the Static Code Analysis (SCA)?</a:t>
            </a:r>
            <a:endParaRPr sz="1400">
              <a:solidFill>
                <a:srgbClr val="000000"/>
              </a:solidFill>
              <a:latin typeface="Nunito"/>
              <a:ea typeface="Nunito"/>
              <a:cs typeface="Nunito"/>
              <a:sym typeface="Nunito"/>
            </a:endParaRPr>
          </a:p>
          <a:p>
            <a:pPr indent="-317500" lvl="0" marL="457200" rtl="0" algn="l">
              <a:lnSpc>
                <a:spcPct val="150000"/>
              </a:lnSpc>
              <a:spcBef>
                <a:spcPts val="0"/>
              </a:spcBef>
              <a:spcAft>
                <a:spcPts val="0"/>
              </a:spcAft>
              <a:buClr>
                <a:srgbClr val="000000"/>
              </a:buClr>
              <a:buSzPts val="1400"/>
              <a:buFont typeface="Nunito"/>
              <a:buAutoNum type="arabicPeriod"/>
            </a:pPr>
            <a:r>
              <a:rPr lang="es" sz="1400">
                <a:solidFill>
                  <a:srgbClr val="000000"/>
                </a:solidFill>
                <a:latin typeface="Nunito"/>
                <a:ea typeface="Nunito"/>
                <a:cs typeface="Nunito"/>
                <a:sym typeface="Nunito"/>
              </a:rPr>
              <a:t>What are it’s uses?</a:t>
            </a:r>
            <a:endParaRPr sz="1400">
              <a:solidFill>
                <a:srgbClr val="000000"/>
              </a:solidFill>
              <a:latin typeface="Nunito"/>
              <a:ea typeface="Nunito"/>
              <a:cs typeface="Nunito"/>
              <a:sym typeface="Nunito"/>
            </a:endParaRPr>
          </a:p>
          <a:p>
            <a:pPr indent="-317500" lvl="0" marL="457200" rtl="0" algn="l">
              <a:lnSpc>
                <a:spcPct val="150000"/>
              </a:lnSpc>
              <a:spcBef>
                <a:spcPts val="0"/>
              </a:spcBef>
              <a:spcAft>
                <a:spcPts val="0"/>
              </a:spcAft>
              <a:buClr>
                <a:srgbClr val="000000"/>
              </a:buClr>
              <a:buSzPts val="1400"/>
              <a:buFont typeface="Nunito"/>
              <a:buAutoNum type="arabicPeriod"/>
            </a:pPr>
            <a:r>
              <a:rPr lang="es" sz="1400">
                <a:solidFill>
                  <a:srgbClr val="000000"/>
                </a:solidFill>
                <a:latin typeface="Nunito"/>
                <a:ea typeface="Nunito"/>
                <a:cs typeface="Nunito"/>
                <a:sym typeface="Nunito"/>
              </a:rPr>
              <a:t>Tools</a:t>
            </a:r>
            <a:endParaRPr sz="1400">
              <a:solidFill>
                <a:srgbClr val="000000"/>
              </a:solidFill>
              <a:latin typeface="Nunito"/>
              <a:ea typeface="Nunito"/>
              <a:cs typeface="Nunito"/>
              <a:sym typeface="Nunito"/>
            </a:endParaRPr>
          </a:p>
          <a:p>
            <a:pPr indent="-317500" lvl="1" marL="914400" rtl="0" algn="l">
              <a:lnSpc>
                <a:spcPct val="150000"/>
              </a:lnSpc>
              <a:spcBef>
                <a:spcPts val="0"/>
              </a:spcBef>
              <a:spcAft>
                <a:spcPts val="0"/>
              </a:spcAft>
              <a:buClr>
                <a:srgbClr val="000000"/>
              </a:buClr>
              <a:buSzPts val="1400"/>
              <a:buFont typeface="Nunito"/>
              <a:buAutoNum type="arabicPeriod"/>
            </a:pPr>
            <a:r>
              <a:rPr lang="es" sz="1400">
                <a:solidFill>
                  <a:srgbClr val="000000"/>
                </a:solidFill>
                <a:latin typeface="Nunito"/>
                <a:ea typeface="Nunito"/>
                <a:cs typeface="Nunito"/>
                <a:sym typeface="Nunito"/>
              </a:rPr>
              <a:t>CppCheck</a:t>
            </a:r>
            <a:endParaRPr sz="1400">
              <a:solidFill>
                <a:srgbClr val="000000"/>
              </a:solidFill>
              <a:latin typeface="Nunito"/>
              <a:ea typeface="Nunito"/>
              <a:cs typeface="Nunito"/>
              <a:sym typeface="Nunito"/>
            </a:endParaRPr>
          </a:p>
          <a:p>
            <a:pPr indent="-317500" lvl="1" marL="914400" rtl="0" algn="l">
              <a:lnSpc>
                <a:spcPct val="150000"/>
              </a:lnSpc>
              <a:spcBef>
                <a:spcPts val="0"/>
              </a:spcBef>
              <a:spcAft>
                <a:spcPts val="0"/>
              </a:spcAft>
              <a:buClr>
                <a:srgbClr val="000000"/>
              </a:buClr>
              <a:buSzPts val="1400"/>
              <a:buFont typeface="Nunito"/>
              <a:buAutoNum type="arabicPeriod"/>
            </a:pPr>
            <a:r>
              <a:rPr lang="es" sz="1400">
                <a:solidFill>
                  <a:srgbClr val="000000"/>
                </a:solidFill>
                <a:latin typeface="Nunito"/>
                <a:ea typeface="Nunito"/>
                <a:cs typeface="Nunito"/>
                <a:sym typeface="Nunito"/>
              </a:rPr>
              <a:t>VisualCodeGrepper</a:t>
            </a:r>
            <a:endParaRPr sz="1400">
              <a:solidFill>
                <a:srgbClr val="000000"/>
              </a:solidFill>
              <a:latin typeface="Nunito"/>
              <a:ea typeface="Nunito"/>
              <a:cs typeface="Nunito"/>
              <a:sym typeface="Nunito"/>
            </a:endParaRPr>
          </a:p>
          <a:p>
            <a:pPr indent="-317500" lvl="1" marL="914400" rtl="0" algn="l">
              <a:lnSpc>
                <a:spcPct val="150000"/>
              </a:lnSpc>
              <a:spcBef>
                <a:spcPts val="0"/>
              </a:spcBef>
              <a:spcAft>
                <a:spcPts val="0"/>
              </a:spcAft>
              <a:buClr>
                <a:srgbClr val="000000"/>
              </a:buClr>
              <a:buSzPts val="1400"/>
              <a:buFont typeface="Nunito"/>
              <a:buAutoNum type="arabicPeriod"/>
            </a:pPr>
            <a:r>
              <a:rPr lang="es" sz="1400">
                <a:solidFill>
                  <a:srgbClr val="000000"/>
                </a:solidFill>
                <a:latin typeface="Nunito"/>
                <a:ea typeface="Nunito"/>
                <a:cs typeface="Nunito"/>
                <a:sym typeface="Nunito"/>
              </a:rPr>
              <a:t>SonarLint</a:t>
            </a:r>
            <a:endParaRPr sz="1400">
              <a:solidFill>
                <a:srgbClr val="000000"/>
              </a:solidFill>
              <a:latin typeface="Nunito"/>
              <a:ea typeface="Nunito"/>
              <a:cs typeface="Nunito"/>
              <a:sym typeface="Nunito"/>
            </a:endParaRPr>
          </a:p>
          <a:p>
            <a:pPr indent="-317500" lvl="0" marL="457200" rtl="0" algn="l">
              <a:lnSpc>
                <a:spcPct val="150000"/>
              </a:lnSpc>
              <a:spcBef>
                <a:spcPts val="0"/>
              </a:spcBef>
              <a:spcAft>
                <a:spcPts val="0"/>
              </a:spcAft>
              <a:buClr>
                <a:srgbClr val="000000"/>
              </a:buClr>
              <a:buSzPts val="1400"/>
              <a:buFont typeface="Nunito"/>
              <a:buAutoNum type="arabicPeriod"/>
            </a:pPr>
            <a:r>
              <a:rPr lang="es" sz="1400">
                <a:solidFill>
                  <a:srgbClr val="000000"/>
                </a:solidFill>
                <a:latin typeface="Nunito"/>
                <a:ea typeface="Nunito"/>
                <a:cs typeface="Nunito"/>
                <a:sym typeface="Nunito"/>
              </a:rPr>
              <a:t>Conclusions</a:t>
            </a:r>
            <a:endParaRPr sz="1400">
              <a:solidFill>
                <a:srgbClr val="000000"/>
              </a:solidFill>
              <a:latin typeface="Nunito"/>
              <a:ea typeface="Nunito"/>
              <a:cs typeface="Nunito"/>
              <a:sym typeface="Nuni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38" name="Shape 238"/>
        <p:cNvGrpSpPr/>
        <p:nvPr/>
      </p:nvGrpSpPr>
      <p:grpSpPr>
        <a:xfrm>
          <a:off x="0" y="0"/>
          <a:ext cx="0" cy="0"/>
          <a:chOff x="0" y="0"/>
          <a:chExt cx="0" cy="0"/>
        </a:xfrm>
      </p:grpSpPr>
      <p:pic>
        <p:nvPicPr>
          <p:cNvPr id="239" name="Google Shape;239;p32"/>
          <p:cNvPicPr preferRelativeResize="0"/>
          <p:nvPr/>
        </p:nvPicPr>
        <p:blipFill>
          <a:blip r:embed="rId3">
            <a:alphaModFix/>
          </a:blip>
          <a:stretch>
            <a:fillRect/>
          </a:stretch>
        </p:blipFill>
        <p:spPr>
          <a:xfrm>
            <a:off x="390400" y="152400"/>
            <a:ext cx="8363187" cy="48387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43" name="Shape 243"/>
        <p:cNvGrpSpPr/>
        <p:nvPr/>
      </p:nvGrpSpPr>
      <p:grpSpPr>
        <a:xfrm>
          <a:off x="0" y="0"/>
          <a:ext cx="0" cy="0"/>
          <a:chOff x="0" y="0"/>
          <a:chExt cx="0" cy="0"/>
        </a:xfrm>
      </p:grpSpPr>
      <p:pic>
        <p:nvPicPr>
          <p:cNvPr id="244" name="Google Shape;244;p33"/>
          <p:cNvPicPr preferRelativeResize="0"/>
          <p:nvPr/>
        </p:nvPicPr>
        <p:blipFill>
          <a:blip r:embed="rId3">
            <a:alphaModFix/>
          </a:blip>
          <a:stretch>
            <a:fillRect/>
          </a:stretch>
        </p:blipFill>
        <p:spPr>
          <a:xfrm>
            <a:off x="437200" y="152400"/>
            <a:ext cx="8269598" cy="4838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48" name="Shape 248"/>
        <p:cNvGrpSpPr/>
        <p:nvPr/>
      </p:nvGrpSpPr>
      <p:grpSpPr>
        <a:xfrm>
          <a:off x="0" y="0"/>
          <a:ext cx="0" cy="0"/>
          <a:chOff x="0" y="0"/>
          <a:chExt cx="0" cy="0"/>
        </a:xfrm>
      </p:grpSpPr>
      <p:pic>
        <p:nvPicPr>
          <p:cNvPr id="249" name="Google Shape;249;p34"/>
          <p:cNvPicPr preferRelativeResize="0"/>
          <p:nvPr/>
        </p:nvPicPr>
        <p:blipFill>
          <a:blip r:embed="rId3">
            <a:alphaModFix/>
          </a:blip>
          <a:stretch>
            <a:fillRect/>
          </a:stretch>
        </p:blipFill>
        <p:spPr>
          <a:xfrm>
            <a:off x="458125" y="152400"/>
            <a:ext cx="8227750" cy="48387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4. Conclusions</a:t>
            </a:r>
            <a:endParaRPr/>
          </a:p>
        </p:txBody>
      </p:sp>
      <p:sp>
        <p:nvSpPr>
          <p:cNvPr id="255" name="Google Shape;255;p3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7500" lvl="0" marL="457200" rtl="0" algn="l">
              <a:spcBef>
                <a:spcPts val="1100"/>
              </a:spcBef>
              <a:spcAft>
                <a:spcPts val="0"/>
              </a:spcAft>
              <a:buClr>
                <a:srgbClr val="000000"/>
              </a:buClr>
              <a:buSzPts val="1400"/>
              <a:buFont typeface="Nunito"/>
              <a:buChar char="●"/>
            </a:pPr>
            <a:r>
              <a:rPr lang="es" sz="1400">
                <a:solidFill>
                  <a:srgbClr val="000000"/>
                </a:solidFill>
                <a:latin typeface="Nunito"/>
                <a:ea typeface="Nunito"/>
                <a:cs typeface="Nunito"/>
                <a:sym typeface="Nunito"/>
              </a:rPr>
              <a:t>Although human revision cannot be obviated, SCA tools are very useful as support for QA in any development stage.</a:t>
            </a:r>
            <a:endParaRPr sz="1400">
              <a:solidFill>
                <a:srgbClr val="000000"/>
              </a:solidFill>
              <a:latin typeface="Nunito"/>
              <a:ea typeface="Nunito"/>
              <a:cs typeface="Nunito"/>
              <a:sym typeface="Nunito"/>
            </a:endParaRPr>
          </a:p>
          <a:p>
            <a:pPr indent="-317500" lvl="0" marL="457200" rtl="0" algn="l">
              <a:spcBef>
                <a:spcPts val="0"/>
              </a:spcBef>
              <a:spcAft>
                <a:spcPts val="0"/>
              </a:spcAft>
              <a:buClr>
                <a:srgbClr val="000000"/>
              </a:buClr>
              <a:buSzPts val="1400"/>
              <a:buFont typeface="Nunito"/>
              <a:buChar char="●"/>
            </a:pPr>
            <a:r>
              <a:rPr lang="es" sz="1400">
                <a:solidFill>
                  <a:srgbClr val="000000"/>
                </a:solidFill>
                <a:latin typeface="Nunito"/>
                <a:ea typeface="Nunito"/>
                <a:cs typeface="Nunito"/>
                <a:sym typeface="Nunito"/>
              </a:rPr>
              <a:t>Keep in mind the quality of the integrated SCA of the development environment you use.</a:t>
            </a:r>
            <a:endParaRPr sz="1400">
              <a:solidFill>
                <a:srgbClr val="000000"/>
              </a:solidFill>
              <a:latin typeface="Nunito"/>
              <a:ea typeface="Nunito"/>
              <a:cs typeface="Nunito"/>
              <a:sym typeface="Nunito"/>
            </a:endParaRPr>
          </a:p>
          <a:p>
            <a:pPr indent="-317500" lvl="0" marL="457200" rtl="0" algn="l">
              <a:spcBef>
                <a:spcPts val="0"/>
              </a:spcBef>
              <a:spcAft>
                <a:spcPts val="0"/>
              </a:spcAft>
              <a:buClr>
                <a:srgbClr val="000000"/>
              </a:buClr>
              <a:buSzPts val="1400"/>
              <a:buFont typeface="Nunito"/>
              <a:buChar char="●"/>
            </a:pPr>
            <a:r>
              <a:rPr lang="es" sz="1400">
                <a:solidFill>
                  <a:srgbClr val="212121"/>
                </a:solidFill>
                <a:highlight>
                  <a:srgbClr val="FFFFFF"/>
                </a:highlight>
                <a:latin typeface="Nunito"/>
                <a:ea typeface="Nunito"/>
                <a:cs typeface="Nunito"/>
                <a:sym typeface="Nunito"/>
              </a:rPr>
              <a:t>The tools of SCA are not perfect. You may need to use more than one SCA tool to find errors.</a:t>
            </a:r>
            <a:endParaRPr sz="1400">
              <a:solidFill>
                <a:srgbClr val="212121"/>
              </a:solidFill>
              <a:highlight>
                <a:srgbClr val="FFFFFF"/>
              </a:highlight>
              <a:latin typeface="Nunito"/>
              <a:ea typeface="Nunito"/>
              <a:cs typeface="Nunito"/>
              <a:sym typeface="Nunito"/>
            </a:endParaRPr>
          </a:p>
          <a:p>
            <a:pPr indent="0" lvl="0" marL="457200" rtl="0" algn="l">
              <a:spcBef>
                <a:spcPts val="2300"/>
              </a:spcBef>
              <a:spcAft>
                <a:spcPts val="0"/>
              </a:spcAft>
              <a:buNone/>
            </a:pPr>
            <a:r>
              <a:t/>
            </a:r>
            <a:endParaRPr sz="1400">
              <a:solidFill>
                <a:srgbClr val="000000"/>
              </a:solidFill>
              <a:latin typeface="Nunito"/>
              <a:ea typeface="Nunito"/>
              <a:cs typeface="Nunito"/>
              <a:sym typeface="Nunito"/>
            </a:endParaRPr>
          </a:p>
          <a:p>
            <a:pPr indent="0" lvl="0" marL="0" rtl="0" algn="l">
              <a:spcBef>
                <a:spcPts val="2300"/>
              </a:spcBef>
              <a:spcAft>
                <a:spcPts val="16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3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Thank you!</a:t>
            </a:r>
            <a:endParaRPr/>
          </a:p>
        </p:txBody>
      </p:sp>
      <p:sp>
        <p:nvSpPr>
          <p:cNvPr id="261" name="Google Shape;261;p3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lang="es" sz="1400">
                <a:solidFill>
                  <a:srgbClr val="212121"/>
                </a:solidFill>
                <a:highlight>
                  <a:srgbClr val="FFFFFF"/>
                </a:highlight>
                <a:latin typeface="Nunito"/>
                <a:ea typeface="Nunito"/>
                <a:cs typeface="Nunito"/>
                <a:sym typeface="Nunito"/>
              </a:rPr>
              <a:t>If any team or person has any questions about how to use these tools, </a:t>
            </a:r>
            <a:endParaRPr sz="1400">
              <a:solidFill>
                <a:srgbClr val="212121"/>
              </a:solidFill>
              <a:highlight>
                <a:srgbClr val="FFFFFF"/>
              </a:highlight>
              <a:latin typeface="Nunito"/>
              <a:ea typeface="Nunito"/>
              <a:cs typeface="Nunito"/>
              <a:sym typeface="Nunito"/>
            </a:endParaRPr>
          </a:p>
          <a:p>
            <a:pPr indent="0" lvl="0" marL="0" rtl="0" algn="l">
              <a:spcBef>
                <a:spcPts val="1600"/>
              </a:spcBef>
              <a:spcAft>
                <a:spcPts val="0"/>
              </a:spcAft>
              <a:buNone/>
            </a:pPr>
            <a:r>
              <a:rPr lang="es" sz="1400">
                <a:solidFill>
                  <a:srgbClr val="212121"/>
                </a:solidFill>
                <a:highlight>
                  <a:srgbClr val="FFFFFF"/>
                </a:highlight>
                <a:latin typeface="Nunito"/>
                <a:ea typeface="Nunito"/>
                <a:cs typeface="Nunito"/>
                <a:sym typeface="Nunito"/>
              </a:rPr>
              <a:t>you can contact me at:</a:t>
            </a:r>
            <a:endParaRPr sz="1400">
              <a:solidFill>
                <a:srgbClr val="212121"/>
              </a:solidFill>
              <a:highlight>
                <a:srgbClr val="FFFFFF"/>
              </a:highlight>
              <a:latin typeface="Nunito"/>
              <a:ea typeface="Nunito"/>
              <a:cs typeface="Nunito"/>
              <a:sym typeface="Nunito"/>
            </a:endParaRPr>
          </a:p>
          <a:p>
            <a:pPr indent="0" lvl="0" marL="0" rtl="0" algn="l">
              <a:spcBef>
                <a:spcPts val="1600"/>
              </a:spcBef>
              <a:spcAft>
                <a:spcPts val="0"/>
              </a:spcAft>
              <a:buNone/>
            </a:pPr>
            <a:r>
              <a:t/>
            </a:r>
            <a:endParaRPr sz="1400">
              <a:solidFill>
                <a:srgbClr val="212121"/>
              </a:solidFill>
              <a:highlight>
                <a:srgbClr val="FFFFFF"/>
              </a:highlight>
              <a:latin typeface="Nunito"/>
              <a:ea typeface="Nunito"/>
              <a:cs typeface="Nunito"/>
              <a:sym typeface="Nunito"/>
            </a:endParaRPr>
          </a:p>
          <a:p>
            <a:pPr indent="0" lvl="0" marL="0" rtl="0" algn="ctr">
              <a:spcBef>
                <a:spcPts val="1600"/>
              </a:spcBef>
              <a:spcAft>
                <a:spcPts val="0"/>
              </a:spcAft>
              <a:buNone/>
            </a:pPr>
            <a:r>
              <a:rPr lang="es" sz="1400">
                <a:solidFill>
                  <a:srgbClr val="212121"/>
                </a:solidFill>
                <a:highlight>
                  <a:srgbClr val="FFFFFF"/>
                </a:highlight>
                <a:latin typeface="Nunito"/>
                <a:ea typeface="Nunito"/>
                <a:cs typeface="Nunito"/>
                <a:sym typeface="Nunito"/>
              </a:rPr>
              <a:t>     </a:t>
            </a:r>
            <a:r>
              <a:rPr lang="es" sz="1800" u="sng">
                <a:solidFill>
                  <a:schemeClr val="hlink"/>
                </a:solidFill>
                <a:highlight>
                  <a:srgbClr val="FFFFFF"/>
                </a:highlight>
                <a:latin typeface="Nunito"/>
                <a:ea typeface="Nunito"/>
                <a:cs typeface="Nunito"/>
                <a:sym typeface="Nunito"/>
                <a:hlinkClick r:id="rId3"/>
              </a:rPr>
              <a:t>cere148@gmail.com</a:t>
            </a:r>
            <a:r>
              <a:rPr lang="es" sz="1800">
                <a:solidFill>
                  <a:srgbClr val="212121"/>
                </a:solidFill>
                <a:highlight>
                  <a:srgbClr val="FFFFFF"/>
                </a:highlight>
                <a:latin typeface="Nunito"/>
                <a:ea typeface="Nunito"/>
                <a:cs typeface="Nunito"/>
                <a:sym typeface="Nunito"/>
              </a:rPr>
              <a:t>    </a:t>
            </a:r>
            <a:r>
              <a:rPr lang="es" sz="1400">
                <a:solidFill>
                  <a:srgbClr val="212121"/>
                </a:solidFill>
                <a:highlight>
                  <a:srgbClr val="FFFFFF"/>
                </a:highlight>
                <a:latin typeface="Nunito"/>
                <a:ea typeface="Nunito"/>
                <a:cs typeface="Nunito"/>
                <a:sym typeface="Nunito"/>
              </a:rPr>
              <a:t>            </a:t>
            </a:r>
            <a:endParaRPr sz="1400">
              <a:solidFill>
                <a:srgbClr val="212121"/>
              </a:solidFill>
              <a:highlight>
                <a:srgbClr val="FFFFFF"/>
              </a:highlight>
              <a:latin typeface="Nunito"/>
              <a:ea typeface="Nunito"/>
              <a:cs typeface="Nunito"/>
              <a:sym typeface="Nunito"/>
            </a:endParaRPr>
          </a:p>
          <a:p>
            <a:pPr indent="0" lvl="0" marL="0" rtl="0" algn="l">
              <a:spcBef>
                <a:spcPts val="1600"/>
              </a:spcBef>
              <a:spcAft>
                <a:spcPts val="1600"/>
              </a:spcAft>
              <a:buNone/>
            </a:pPr>
            <a:r>
              <a:t/>
            </a:r>
            <a:endParaRPr/>
          </a:p>
        </p:txBody>
      </p:sp>
      <p:pic>
        <p:nvPicPr>
          <p:cNvPr id="262" name="Google Shape;262;p36"/>
          <p:cNvPicPr preferRelativeResize="0"/>
          <p:nvPr/>
        </p:nvPicPr>
        <p:blipFill>
          <a:blip r:embed="rId4">
            <a:alphaModFix/>
          </a:blip>
          <a:stretch>
            <a:fillRect/>
          </a:stretch>
        </p:blipFill>
        <p:spPr>
          <a:xfrm>
            <a:off x="3106200" y="3802376"/>
            <a:ext cx="383250" cy="383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AutoNum type="arabicPeriod"/>
            </a:pPr>
            <a:r>
              <a:rPr lang="es"/>
              <a:t>What is the Static Code Analysis (SCA)?</a:t>
            </a:r>
            <a:endParaRPr/>
          </a:p>
        </p:txBody>
      </p:sp>
      <p:sp>
        <p:nvSpPr>
          <p:cNvPr id="141" name="Google Shape;141;p1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7500" lvl="0" marL="457200" rtl="0" algn="l">
              <a:spcBef>
                <a:spcPts val="1100"/>
              </a:spcBef>
              <a:spcAft>
                <a:spcPts val="0"/>
              </a:spcAft>
              <a:buClr>
                <a:srgbClr val="000000"/>
              </a:buClr>
              <a:buSzPts val="1400"/>
              <a:buFont typeface="Nunito"/>
              <a:buChar char="●"/>
            </a:pPr>
            <a:r>
              <a:rPr lang="es" sz="1400">
                <a:solidFill>
                  <a:srgbClr val="000000"/>
                </a:solidFill>
                <a:latin typeface="Nunito"/>
                <a:ea typeface="Nunito"/>
                <a:cs typeface="Nunito"/>
                <a:sym typeface="Nunito"/>
              </a:rPr>
              <a:t>Debug method that examines the code outsides the of runtime.</a:t>
            </a:r>
            <a:endParaRPr sz="1400">
              <a:solidFill>
                <a:srgbClr val="000000"/>
              </a:solidFill>
              <a:latin typeface="Nunito"/>
              <a:ea typeface="Nunito"/>
              <a:cs typeface="Nunito"/>
              <a:sym typeface="Nunito"/>
            </a:endParaRPr>
          </a:p>
          <a:p>
            <a:pPr indent="0" lvl="0" marL="457200" rtl="0" algn="l">
              <a:spcBef>
                <a:spcPts val="2300"/>
              </a:spcBef>
              <a:spcAft>
                <a:spcPts val="0"/>
              </a:spcAft>
              <a:buNone/>
            </a:pPr>
            <a:r>
              <a:t/>
            </a:r>
            <a:endParaRPr sz="1400">
              <a:solidFill>
                <a:srgbClr val="000000"/>
              </a:solidFill>
              <a:latin typeface="Nunito"/>
              <a:ea typeface="Nunito"/>
              <a:cs typeface="Nunito"/>
              <a:sym typeface="Nunito"/>
            </a:endParaRPr>
          </a:p>
          <a:p>
            <a:pPr indent="-317500" lvl="0" marL="457200" rtl="0" algn="l">
              <a:spcBef>
                <a:spcPts val="2300"/>
              </a:spcBef>
              <a:spcAft>
                <a:spcPts val="0"/>
              </a:spcAft>
              <a:buClr>
                <a:srgbClr val="000000"/>
              </a:buClr>
              <a:buSzPts val="1400"/>
              <a:buFont typeface="Nunito"/>
              <a:buChar char="●"/>
            </a:pPr>
            <a:r>
              <a:rPr lang="es" sz="1400">
                <a:solidFill>
                  <a:srgbClr val="000000"/>
                </a:solidFill>
                <a:latin typeface="Nunito"/>
                <a:ea typeface="Nunito"/>
                <a:cs typeface="Nunito"/>
                <a:sym typeface="Nunito"/>
              </a:rPr>
              <a:t>Search for all possible code branches.</a:t>
            </a:r>
            <a:endParaRPr sz="1400">
              <a:solidFill>
                <a:srgbClr val="000000"/>
              </a:solidFill>
              <a:latin typeface="Nunito"/>
              <a:ea typeface="Nunito"/>
              <a:cs typeface="Nunito"/>
              <a:sym typeface="Nunito"/>
            </a:endParaRPr>
          </a:p>
        </p:txBody>
      </p:sp>
      <p:pic>
        <p:nvPicPr>
          <p:cNvPr id="142" name="Google Shape;142;p15"/>
          <p:cNvPicPr preferRelativeResize="0"/>
          <p:nvPr/>
        </p:nvPicPr>
        <p:blipFill>
          <a:blip r:embed="rId3">
            <a:alphaModFix/>
          </a:blip>
          <a:stretch>
            <a:fillRect/>
          </a:stretch>
        </p:blipFill>
        <p:spPr>
          <a:xfrm>
            <a:off x="5839700" y="2571750"/>
            <a:ext cx="1707725" cy="1908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2. What are it’s uses?</a:t>
            </a:r>
            <a:endParaRPr/>
          </a:p>
        </p:txBody>
      </p:sp>
      <p:sp>
        <p:nvSpPr>
          <p:cNvPr id="148" name="Google Shape;148;p1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1100"/>
              </a:spcBef>
              <a:spcAft>
                <a:spcPts val="0"/>
              </a:spcAft>
              <a:buClr>
                <a:srgbClr val="000000"/>
              </a:buClr>
              <a:buSzPts val="1400"/>
              <a:buFont typeface="Nunito"/>
              <a:buChar char="●"/>
            </a:pPr>
            <a:r>
              <a:rPr lang="es" sz="1400">
                <a:solidFill>
                  <a:srgbClr val="000000"/>
                </a:solidFill>
                <a:latin typeface="Nunito"/>
                <a:ea typeface="Nunito"/>
                <a:cs typeface="Nunito"/>
                <a:sym typeface="Nunito"/>
              </a:rPr>
              <a:t>Identify anomalies or flaws in the code.</a:t>
            </a:r>
            <a:endParaRPr sz="1400">
              <a:solidFill>
                <a:srgbClr val="000000"/>
              </a:solidFill>
              <a:latin typeface="Nunito"/>
              <a:ea typeface="Nunito"/>
              <a:cs typeface="Nunito"/>
              <a:sym typeface="Nunito"/>
            </a:endParaRPr>
          </a:p>
          <a:p>
            <a:pPr indent="-317500" lvl="0" marL="457200" rtl="0" algn="l">
              <a:lnSpc>
                <a:spcPct val="150000"/>
              </a:lnSpc>
              <a:spcBef>
                <a:spcPts val="0"/>
              </a:spcBef>
              <a:spcAft>
                <a:spcPts val="0"/>
              </a:spcAft>
              <a:buClr>
                <a:srgbClr val="000000"/>
              </a:buClr>
              <a:buSzPts val="1400"/>
              <a:buFont typeface="Nunito"/>
              <a:buChar char="●"/>
            </a:pPr>
            <a:r>
              <a:rPr lang="es" sz="1400">
                <a:solidFill>
                  <a:srgbClr val="000000"/>
                </a:solidFill>
                <a:latin typeface="Nunito"/>
                <a:ea typeface="Nunito"/>
                <a:cs typeface="Nunito"/>
                <a:sym typeface="Nunito"/>
              </a:rPr>
              <a:t>Calculate performance metrics.</a:t>
            </a:r>
            <a:endParaRPr sz="1400">
              <a:solidFill>
                <a:srgbClr val="000000"/>
              </a:solidFill>
              <a:latin typeface="Nunito"/>
              <a:ea typeface="Nunito"/>
              <a:cs typeface="Nunito"/>
              <a:sym typeface="Nunito"/>
            </a:endParaRPr>
          </a:p>
          <a:p>
            <a:pPr indent="-317500" lvl="0" marL="457200" rtl="0" algn="l">
              <a:lnSpc>
                <a:spcPct val="150000"/>
              </a:lnSpc>
              <a:spcBef>
                <a:spcPts val="0"/>
              </a:spcBef>
              <a:spcAft>
                <a:spcPts val="0"/>
              </a:spcAft>
              <a:buClr>
                <a:srgbClr val="000000"/>
              </a:buClr>
              <a:buSzPts val="1400"/>
              <a:buFont typeface="Nunito"/>
              <a:buChar char="●"/>
            </a:pPr>
            <a:r>
              <a:rPr lang="es" sz="1400">
                <a:solidFill>
                  <a:srgbClr val="000000"/>
                </a:solidFill>
                <a:latin typeface="Nunito"/>
                <a:ea typeface="Nunito"/>
                <a:cs typeface="Nunito"/>
                <a:sym typeface="Nunito"/>
              </a:rPr>
              <a:t>Ensure code security against hack attempts.</a:t>
            </a:r>
            <a:endParaRPr sz="1400">
              <a:solidFill>
                <a:srgbClr val="000000"/>
              </a:solidFill>
              <a:latin typeface="Nunito"/>
              <a:ea typeface="Nunito"/>
              <a:cs typeface="Nunito"/>
              <a:sym typeface="Nunito"/>
            </a:endParaRPr>
          </a:p>
          <a:p>
            <a:pPr indent="-317500" lvl="0" marL="457200" rtl="0" algn="l">
              <a:lnSpc>
                <a:spcPct val="150000"/>
              </a:lnSpc>
              <a:spcBef>
                <a:spcPts val="0"/>
              </a:spcBef>
              <a:spcAft>
                <a:spcPts val="0"/>
              </a:spcAft>
              <a:buClr>
                <a:srgbClr val="000000"/>
              </a:buClr>
              <a:buSzPts val="1400"/>
              <a:buFont typeface="Nunito"/>
              <a:buChar char="●"/>
            </a:pPr>
            <a:r>
              <a:rPr lang="es" sz="1400">
                <a:solidFill>
                  <a:srgbClr val="000000"/>
                </a:solidFill>
                <a:latin typeface="Nunito"/>
                <a:ea typeface="Nunito"/>
                <a:cs typeface="Nunito"/>
                <a:sym typeface="Nunito"/>
              </a:rPr>
              <a:t>Analyze structures and dependencies.</a:t>
            </a:r>
            <a:endParaRPr sz="1400">
              <a:solidFill>
                <a:srgbClr val="000000"/>
              </a:solidFill>
              <a:latin typeface="Nunito"/>
              <a:ea typeface="Nunito"/>
              <a:cs typeface="Nunito"/>
              <a:sym typeface="Nunito"/>
            </a:endParaRPr>
          </a:p>
          <a:p>
            <a:pPr indent="-317500" lvl="0" marL="457200" rtl="0" algn="l">
              <a:lnSpc>
                <a:spcPct val="150000"/>
              </a:lnSpc>
              <a:spcBef>
                <a:spcPts val="0"/>
              </a:spcBef>
              <a:spcAft>
                <a:spcPts val="0"/>
              </a:spcAft>
              <a:buClr>
                <a:srgbClr val="000000"/>
              </a:buClr>
              <a:buSzPts val="1400"/>
              <a:buFont typeface="Nunito"/>
              <a:buChar char="●"/>
            </a:pPr>
            <a:r>
              <a:rPr lang="es" sz="1400">
                <a:solidFill>
                  <a:srgbClr val="000000"/>
                </a:solidFill>
                <a:latin typeface="Nunito"/>
                <a:ea typeface="Nunito"/>
                <a:cs typeface="Nunito"/>
                <a:sym typeface="Nunito"/>
              </a:rPr>
              <a:t>Provide accurate and meaningful error descriptions.</a:t>
            </a:r>
            <a:endParaRPr sz="1400">
              <a:solidFill>
                <a:srgbClr val="000000"/>
              </a:solidFill>
              <a:latin typeface="Nunito"/>
              <a:ea typeface="Nunito"/>
              <a:cs typeface="Nunito"/>
              <a:sym typeface="Nunito"/>
            </a:endParaRPr>
          </a:p>
          <a:p>
            <a:pPr indent="0" lvl="0" marL="0" rtl="0" algn="l">
              <a:spcBef>
                <a:spcPts val="2300"/>
              </a:spcBef>
              <a:spcAft>
                <a:spcPts val="1600"/>
              </a:spcAft>
              <a:buNone/>
            </a:pPr>
            <a:r>
              <a:t/>
            </a:r>
            <a:endParaRPr/>
          </a:p>
        </p:txBody>
      </p:sp>
      <p:pic>
        <p:nvPicPr>
          <p:cNvPr id="149" name="Google Shape;149;p16"/>
          <p:cNvPicPr preferRelativeResize="0"/>
          <p:nvPr/>
        </p:nvPicPr>
        <p:blipFill>
          <a:blip r:embed="rId3">
            <a:alphaModFix/>
          </a:blip>
          <a:stretch>
            <a:fillRect/>
          </a:stretch>
        </p:blipFill>
        <p:spPr>
          <a:xfrm>
            <a:off x="5541425" y="2248275"/>
            <a:ext cx="2847451" cy="2190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1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TODO 1</a:t>
            </a:r>
            <a:endParaRPr/>
          </a:p>
        </p:txBody>
      </p:sp>
      <p:sp>
        <p:nvSpPr>
          <p:cNvPr id="155" name="Google Shape;155;p17"/>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800"/>
              <a:t>Download the code and try to find the mistakes.</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1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3.1 CppCheck </a:t>
            </a:r>
            <a:endParaRPr/>
          </a:p>
        </p:txBody>
      </p:sp>
      <p:sp>
        <p:nvSpPr>
          <p:cNvPr id="161" name="Google Shape;161;p18"/>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 </a:t>
            </a:r>
            <a:endParaRPr/>
          </a:p>
        </p:txBody>
      </p:sp>
      <p:pic>
        <p:nvPicPr>
          <p:cNvPr id="162" name="Google Shape;162;p18"/>
          <p:cNvPicPr preferRelativeResize="0"/>
          <p:nvPr/>
        </p:nvPicPr>
        <p:blipFill>
          <a:blip r:embed="rId3">
            <a:alphaModFix/>
          </a:blip>
          <a:stretch>
            <a:fillRect/>
          </a:stretch>
        </p:blipFill>
        <p:spPr>
          <a:xfrm>
            <a:off x="3199450" y="1800200"/>
            <a:ext cx="2988671" cy="2638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66" name="Shape 166"/>
        <p:cNvGrpSpPr/>
        <p:nvPr/>
      </p:nvGrpSpPr>
      <p:grpSpPr>
        <a:xfrm>
          <a:off x="0" y="0"/>
          <a:ext cx="0" cy="0"/>
          <a:chOff x="0" y="0"/>
          <a:chExt cx="0" cy="0"/>
        </a:xfrm>
      </p:grpSpPr>
      <p:sp>
        <p:nvSpPr>
          <p:cNvPr id="167" name="Google Shape;167;p19"/>
          <p:cNvSpPr txBox="1"/>
          <p:nvPr>
            <p:ph idx="4294967295"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 </a:t>
            </a:r>
            <a:endParaRPr/>
          </a:p>
        </p:txBody>
      </p:sp>
      <p:sp>
        <p:nvSpPr>
          <p:cNvPr id="168" name="Google Shape;168;p19"/>
          <p:cNvSpPr txBox="1"/>
          <p:nvPr>
            <p:ph idx="4294967295"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 </a:t>
            </a:r>
            <a:endParaRPr/>
          </a:p>
        </p:txBody>
      </p:sp>
      <p:pic>
        <p:nvPicPr>
          <p:cNvPr id="169" name="Google Shape;169;p19"/>
          <p:cNvPicPr preferRelativeResize="0"/>
          <p:nvPr/>
        </p:nvPicPr>
        <p:blipFill>
          <a:blip r:embed="rId3">
            <a:alphaModFix/>
          </a:blip>
          <a:stretch>
            <a:fillRect/>
          </a:stretch>
        </p:blipFill>
        <p:spPr>
          <a:xfrm>
            <a:off x="1536875" y="238888"/>
            <a:ext cx="5911875" cy="4665725"/>
          </a:xfrm>
          <a:prstGeom prst="rect">
            <a:avLst/>
          </a:prstGeom>
          <a:noFill/>
          <a:ln>
            <a:noFill/>
          </a:ln>
        </p:spPr>
      </p:pic>
      <p:pic>
        <p:nvPicPr>
          <p:cNvPr id="170" name="Google Shape;170;p19"/>
          <p:cNvPicPr preferRelativeResize="0"/>
          <p:nvPr/>
        </p:nvPicPr>
        <p:blipFill>
          <a:blip r:embed="rId4">
            <a:alphaModFix/>
          </a:blip>
          <a:stretch>
            <a:fillRect/>
          </a:stretch>
        </p:blipFill>
        <p:spPr>
          <a:xfrm>
            <a:off x="786676" y="-112239"/>
            <a:ext cx="7570650" cy="53679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74" name="Shape 174"/>
        <p:cNvGrpSpPr/>
        <p:nvPr/>
      </p:nvGrpSpPr>
      <p:grpSpPr>
        <a:xfrm>
          <a:off x="0" y="0"/>
          <a:ext cx="0" cy="0"/>
          <a:chOff x="0" y="0"/>
          <a:chExt cx="0" cy="0"/>
        </a:xfrm>
      </p:grpSpPr>
      <p:pic>
        <p:nvPicPr>
          <p:cNvPr id="175" name="Google Shape;175;p20"/>
          <p:cNvPicPr preferRelativeResize="0"/>
          <p:nvPr/>
        </p:nvPicPr>
        <p:blipFill>
          <a:blip r:embed="rId3">
            <a:alphaModFix/>
          </a:blip>
          <a:stretch>
            <a:fillRect/>
          </a:stretch>
        </p:blipFill>
        <p:spPr>
          <a:xfrm>
            <a:off x="944994" y="0"/>
            <a:ext cx="7254011" cy="5143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79" name="Shape 179"/>
        <p:cNvGrpSpPr/>
        <p:nvPr/>
      </p:nvGrpSpPr>
      <p:grpSpPr>
        <a:xfrm>
          <a:off x="0" y="0"/>
          <a:ext cx="0" cy="0"/>
          <a:chOff x="0" y="0"/>
          <a:chExt cx="0" cy="0"/>
        </a:xfrm>
      </p:grpSpPr>
      <p:pic>
        <p:nvPicPr>
          <p:cNvPr id="180" name="Google Shape;180;p21"/>
          <p:cNvPicPr preferRelativeResize="0"/>
          <p:nvPr/>
        </p:nvPicPr>
        <p:blipFill>
          <a:blip r:embed="rId3">
            <a:alphaModFix/>
          </a:blip>
          <a:stretch>
            <a:fillRect/>
          </a:stretch>
        </p:blipFill>
        <p:spPr>
          <a:xfrm>
            <a:off x="1159925" y="152400"/>
            <a:ext cx="6824144" cy="48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